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slide" Target="slides/slide41.xml" /><Relationship Id="rId43" Type="http://schemas.openxmlformats.org/officeDocument/2006/relationships/slide" Target="slides/slide42.xml" /><Relationship Id="rId44" Type="http://schemas.openxmlformats.org/officeDocument/2006/relationships/slide" Target="slides/slide43.xml" /><Relationship Id="rId46" Type="http://schemas.openxmlformats.org/officeDocument/2006/relationships/viewProps" Target="viewProps.xml" /><Relationship Id="rId4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8" Type="http://schemas.openxmlformats.org/officeDocument/2006/relationships/tableStyles" Target="tableStyles.xml" /><Relationship Id="rId4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/reports/jira-bmc-integration/" TargetMode="Externa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Jira ↔ BMC Remedy Integration — Vendor Due Diligence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2026-04-22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Evaluated and Excluded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does </a:t>
            </a:r>
            <a:r>
              <a:rPr b="1"/>
              <a:t>not</a:t>
            </a:r>
            <a:r>
              <a:rPr/>
              <a:t> ship a native BMC Remedy connector.</a:t>
            </a:r>
          </a:p>
          <a:p>
            <a:pPr lvl="0" indent="0" marL="0">
              <a:buNone/>
            </a:pPr>
            <a:r>
              <a:rPr/>
              <a:t>Three signals confirm it.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Signal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Exalate’s own integrations page and supported-connectors documentation list no BMC product.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[VERIFIED 2026-04-22]</a:t>
            </a:r>
          </a:p>
          <a:p>
            <a:pPr lvl="0"/>
            <a:r>
              <a:rPr/>
              <a:t>https://exalate.com/integrations/</a:t>
            </a:r>
          </a:p>
          <a:p>
            <a:pPr lvl="0"/>
            <a:r>
              <a:rPr/>
              <a:t>https://docs.exalate.com/docs/exalate-supported-integrations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Signal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Exalate’s own community forum.</a:t>
            </a:r>
            <a:r>
              <a:rPr/>
              <a:t> A user asked:</a:t>
            </a:r>
          </a:p>
          <a:p>
            <a:pPr lvl="0" indent="0" marL="0">
              <a:buNone/>
            </a:pPr>
            <a:r>
              <a:rPr/>
              <a:t>&gt; “Any plans to integrate with BMC Remedy?”</a:t>
            </a:r>
          </a:p>
          <a:p>
            <a:pPr lvl="0" indent="0" marL="0">
              <a:buNone/>
            </a:pPr>
            <a:r>
              <a:rPr/>
              <a:t>Response from </a:t>
            </a:r>
            <a:r>
              <a:rPr b="1"/>
              <a:t>Francis Martens, Exalate CEO and co-founder</a:t>
            </a:r>
            <a:r>
              <a:rPr/>
              <a:t> (2020-08-14):</a:t>
            </a:r>
          </a:p>
          <a:p>
            <a:pPr lvl="0" indent="0" marL="0">
              <a:buNone/>
            </a:pPr>
            <a:r>
              <a:rPr/>
              <a:t>&gt; “This is possible as a </a:t>
            </a:r>
            <a:r>
              <a:rPr b="1"/>
              <a:t>custom project</a:t>
            </a:r>
            <a:r>
              <a:rPr/>
              <a:t> — please contact our sales directly for more details.”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[VERIFIED]</a:t>
            </a:r>
            <a:r>
              <a:rPr/>
              <a:t> via https://community.exalate.com/t/any-plans-to-integrate-with-bmc-remedy/4313 · the post is over five years old and is the most recent public statement.</a:t>
            </a:r>
          </a:p>
          <a:p>
            <a:pPr lvl="0" indent="0" marL="0">
              <a:buNone/>
            </a:pPr>
            <a:r>
              <a:rPr/>
              <a:t>No roadmap commitment. The vendor’s own public guidance is: it’s a custom build.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Signal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Exalate’s own competitive comparison with ZigiOps</a:t>
            </a:r>
            <a:r>
              <a:rPr/>
              <a:t> credits ZigiOps with BMC Helix/Remedy support.</a:t>
            </a:r>
          </a:p>
          <a:p>
            <a:pPr lvl="0" indent="0" marL="0">
              <a:buNone/>
            </a:pPr>
            <a:r>
              <a:rPr/>
              <a:t>It does not claim equivalent coverage for itself.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[VERIFIED]</a:t>
            </a:r>
            <a:r>
              <a:rPr/>
              <a:t> via exalate.com/blog/zigiops · </a:t>
            </a:r>
            <a:r>
              <a:rPr>
                <a:latin typeface="Courier"/>
              </a:rPr>
              <a:t>[BIASED SOURCE — used only to corroborate]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What an Engagement Would Actually Look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Three paths. None are a product purchase.</a:t>
            </a:r>
          </a:p>
          <a:p>
            <a:pPr lvl="0" indent="-342900" marL="342900">
              <a:buAutoNum type="arabicPeriod"/>
            </a:pPr>
            <a:r>
              <a:rPr b="1"/>
              <a:t>Enterprise tier + custom-connector engagement.</a:t>
            </a:r>
            <a:r>
              <a:rPr/>
              <a:t> Pricing, timeline, SLAs unpublished.</a:t>
            </a:r>
          </a:p>
          <a:p>
            <a:pPr lvl="0" indent="-342900" marL="342900">
              <a:buAutoNum type="arabicPeriod"/>
            </a:pPr>
            <a:r>
              <a:rPr b="1"/>
              <a:t>Generic HTTP client in Groovy scripts.</a:t>
            </a:r>
            <a:r>
              <a:rPr/>
              <a:t> One-sided adapter, not a peer-to-peer Exalate connection. No Exalate presence on the BMC side — no queue, no retry UI, no replica audit. </a:t>
            </a:r>
            <a:r>
              <a:rPr b="1"/>
              <a:t>No public evidence anyone has shipped this pattern.</a:t>
            </a:r>
          </a:p>
          <a:p>
            <a:pPr lvl="0" indent="-342900" marL="342900">
              <a:buAutoNum type="arabicPeriod"/>
            </a:pPr>
            <a:r>
              <a:rPr b="1"/>
              <a:t>Partner-built.</a:t>
            </a:r>
            <a:r>
              <a:rPr/>
              <a:t> No partner publicly advertises a productized BMC Remedy connector.</a:t>
            </a:r>
          </a:p>
          <a:p>
            <a:pPr lvl="0" indent="0" marL="0">
              <a:buNone/>
            </a:pPr>
            <a:r>
              <a:rPr/>
              <a:t>All three reduce to </a:t>
            </a:r>
            <a:r>
              <a:rPr b="1"/>
              <a:t>bespoke engineering</a:t>
            </a:r>
            <a:r>
              <a:rPr/>
              <a:t>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Exalate — The Rest, Briefly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ISO 27001:2022 certified</a:t>
            </a:r>
            <a:r>
              <a:rPr/>
              <a:t> (current revision).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 b="1"/>
              <a:t>No public SOC 2 Type II report.</a:t>
            </a:r>
            <a:r>
              <a:rPr/>
              <a:t> </a:t>
            </a:r>
            <a:r>
              <a:rPr>
                <a:latin typeface="Courier"/>
              </a:rPr>
              <a:t>[UNVERIFIED]</a:t>
            </a:r>
          </a:p>
          <a:p>
            <a:pPr lvl="0"/>
            <a:r>
              <a:rPr b="1"/>
              <a:t>Atlassian Marketplace: Gold Partner, 4,101 installs, last updated 2025-12-17.</a:t>
            </a:r>
            <a:r>
              <a:rPr/>
              <a:t>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 b="1"/>
              <a:t>Pricing</a:t>
            </a:r>
            <a:r>
              <a:rPr/>
              <a:t> (public): Free · Starter $100/mo · Scale $325/mo · Pro from $550/mo · Enterprise custom</a:t>
            </a:r>
          </a:p>
          <a:p>
            <a:pPr lvl="0"/>
            <a:r>
              <a:rPr b="1"/>
              <a:t>BMC Remedy is not included in any published tier.</a:t>
            </a:r>
            <a:r>
              <a:rPr/>
              <a:t>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 b="1"/>
              <a:t>Strengths:</a:t>
            </a:r>
            <a:r>
              <a:rPr/>
              <a:t> Jira↔Jira cross-company and Jira↔ServiceNow. Not this use case.</a:t>
            </a:r>
          </a:p>
          <a:p>
            <a:pPr lvl="0" indent="0" marL="0">
              <a:buNone/>
            </a:pPr>
            <a:r>
              <a:rPr/>
              <a:t>Note: Exalate is a competent product in its actual market — cross-company Jira integration with asymmetric trust boundaries. It is not the product this requirement calls for.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— Evaluated and Excluded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does </a:t>
            </a:r>
            <a:r>
              <a:rPr b="1"/>
              <a:t>not</a:t>
            </a:r>
            <a:r>
              <a:rPr/>
              <a:t> ship a native BMC Remedy connector.</a:t>
            </a:r>
          </a:p>
          <a:p>
            <a:pPr lvl="0" indent="0" marL="0">
              <a:buNone/>
            </a:pPr>
            <a:r>
              <a:rPr/>
              <a:t>Verified on 2026-04-22 against Unito’s own 67-connector catalog.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— The Verification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Finding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unito.io/connectors/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67 connectors. </a:t>
                      </a:r>
                      <a:r>
                        <a:rPr b="1"/>
                        <a:t>Zero BMC products.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unito.io/integrations/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BMC. No “upcoming” BMC.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guide.unito.io/integration-documentation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 BMC docs exist.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bmc.com/partners/bmc-integrations.html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Unito not listed.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is not a BMC partner.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— What They Actually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Positioning:</a:t>
            </a:r>
            <a:r>
              <a:rPr/>
              <a:t> “No-code, 2-way sync in minutes” for cross-SaaS work-management</a:t>
            </a:r>
          </a:p>
          <a:p>
            <a:pPr lvl="0" indent="0" marL="0">
              <a:buNone/>
            </a:pPr>
            <a:r>
              <a:rPr b="1"/>
              <a:t>Strengths:</a:t>
            </a:r>
          </a:p>
          <a:p>
            <a:pPr lvl="0"/>
            <a:r>
              <a:rPr/>
              <a:t>Jira ↔ Asana</a:t>
            </a:r>
          </a:p>
          <a:p>
            <a:pPr lvl="0"/>
            <a:r>
              <a:rPr/>
              <a:t>Trello ↔ GitHub</a:t>
            </a:r>
          </a:p>
          <a:p>
            <a:pPr lvl="0"/>
            <a:r>
              <a:rPr/>
              <a:t>Salesforce ↔ HubSpot</a:t>
            </a:r>
          </a:p>
          <a:p>
            <a:pPr lvl="0"/>
            <a:r>
              <a:rPr/>
              <a:t>ServiceNow ↔ Jira</a:t>
            </a:r>
          </a:p>
          <a:p>
            <a:pPr lvl="0" indent="0" marL="0">
              <a:buNone/>
            </a:pPr>
            <a:r>
              <a:rPr b="1"/>
              <a:t>Not positioned as an enterprise ITSM integrator.</a:t>
            </a:r>
          </a:p>
          <a:p>
            <a:pPr lvl="0" indent="0" marL="0">
              <a:buNone/>
            </a:pPr>
            <a:r>
              <a:rPr b="1"/>
              <a:t>Deployment:</a:t>
            </a:r>
            <a:r>
              <a:rPr/>
              <a:t> SaaS only. </a:t>
            </a:r>
            <a:r>
              <a:rPr b="1"/>
              <a:t>AWS US only.</a:t>
            </a:r>
            <a:r>
              <a:rPr/>
              <a:t> No self-hosted, no on-prem, no EU residency.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Jira ↔ BMC Remedy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— Pricing Ladder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Update 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Gating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Basic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$99/mo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15-min polling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Single-hub constraint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$299/mo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15-min polling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 fields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Business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$769/mo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Real-time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Any-to-any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Enterprise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Custom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Real-time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SSO, premium connectors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Real-time sync is gated at </a:t>
            </a:r>
            <a:r>
              <a:rPr b="1"/>
              <a:t>$769/mo</a:t>
            </a:r>
            <a:r>
              <a:rPr/>
              <a:t>. SSO, Salesforce, ServiceNow, and on-prem connectors are Enterprise-only.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Unito — The Paths, None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 b="1"/>
              <a:t>Commission Unito PS to build a custom connector.</a:t>
            </a:r>
            <a:r>
              <a:rPr/>
              <a:t> Pricing and timeline unpublished.</a:t>
            </a:r>
          </a:p>
          <a:p>
            <a:pPr lvl="0" indent="-342900" marL="342900">
              <a:buAutoNum type="arabicPeriod"/>
            </a:pPr>
            <a:r>
              <a:rPr b="1"/>
              <a:t>Build on Unito’s Developer Platform</a:t>
            </a:r>
            <a:r>
              <a:rPr/>
              <a:t> (still in early access as of 2026-04; launched Aug 2024). Customer engineering capacity + Remedy REST/AR API knowledge required. Inverts Unito’s “no-code” positioning.</a:t>
            </a:r>
          </a:p>
          <a:p>
            <a:pPr lvl="0" indent="-342900" marL="342900">
              <a:buAutoNum type="arabicPeriod"/>
            </a:pPr>
            <a:r>
              <a:rPr b="1"/>
              <a:t>Broker through a middle tool.</a:t>
            </a:r>
            <a:r>
              <a:rPr/>
              <a:t> Architecturally brittle. Defeats the point.</a:t>
            </a:r>
          </a:p>
          <a:p>
            <a:pPr lvl="0" indent="0" marL="0">
              <a:buNone/>
            </a:pPr>
            <a:r>
              <a:rPr/>
              <a:t>Note: The dispositive finding is the absence of a native connector. The 15-minute polling delays, hub-tool constraints, and Enterprise-only premium connectors are operational gaps that would matter if Unito offered BMC Remedy at all — but it does not.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Helix iPaaS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What it is:</a:t>
            </a:r>
            <a:r>
              <a:rPr/>
              <a:t> Jitterbit Harmony, sold and supported by BMC, with BMC-authored Helix connectors and templates.</a:t>
            </a:r>
          </a:p>
          <a:p>
            <a:pPr lvl="0" indent="0" marL="0">
              <a:buNone/>
            </a:pPr>
            <a:r>
              <a:rPr b="1"/>
              <a:t>Relationship:</a:t>
            </a:r>
            <a:r>
              <a:rPr/>
              <a:t> OEM partnership announced </a:t>
            </a:r>
            <a:r>
              <a:rPr b="1"/>
              <a:t>July 27, 2021</a:t>
            </a:r>
            <a:r>
              <a:rPr/>
              <a:t>. Same runtime as standard Jitterbit Harmony — Cloud Studio, Jitterscript, API Manager.</a:t>
            </a:r>
          </a:p>
          <a:p>
            <a:pPr lvl="0" indent="0" marL="0">
              <a:buNone/>
            </a:pPr>
            <a:r>
              <a:rPr b="1"/>
              <a:t>Accountability:</a:t>
            </a:r>
            <a:r>
              <a:rPr/>
              <a:t> BMC is the contract party, first-line support, and roadmap owner for BMC-specific content.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iPaaS —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Cloud Agents</a:t>
            </a:r>
            <a:r>
              <a:rPr/>
              <a:t> — managed by Jitterbit; cloud-to-cloud integrations.</a:t>
            </a:r>
          </a:p>
          <a:p>
            <a:pPr lvl="0" indent="0" marL="0">
              <a:buNone/>
            </a:pPr>
            <a:r>
              <a:rPr b="1"/>
              <a:t>Private Agents</a:t>
            </a:r>
            <a:r>
              <a:rPr/>
              <a:t> — customer-deployed inside the firewall. Outbound-only to Harmony. </a:t>
            </a:r>
            <a:r>
              <a:rPr b="1"/>
              <a:t>Required pattern for on-prem BMC Remedy.</a:t>
            </a:r>
            <a:r>
              <a:rPr/>
              <a:t> Clusterable for HA.</a:t>
            </a:r>
          </a:p>
          <a:p>
            <a:pPr lvl="0" indent="0" marL="0">
              <a:buNone/>
            </a:pPr>
            <a:r>
              <a:rPr b="1"/>
              <a:t>Data residency</a:t>
            </a:r>
            <a:r>
              <a:rPr/>
              <a:t> — NA, EMEA, APAC regions.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iPaaS — BMC Connector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First-class objects</a:t>
            </a:r>
            <a:r>
              <a:rPr/>
              <a:t> (per Jitterbit connector docs):</a:t>
            </a:r>
          </a:p>
          <a:p>
            <a:pPr lvl="0"/>
            <a:r>
              <a:rPr/>
              <a:t>Incident, Change, Problem, Work Order, Known Error</a:t>
            </a:r>
          </a:p>
          <a:p>
            <a:pPr lvl="0"/>
            <a:r>
              <a:rPr/>
              <a:t>Attachments via AR System REST</a:t>
            </a:r>
          </a:p>
          <a:p>
            <a:pPr lvl="0"/>
            <a:r>
              <a:rPr/>
              <a:t>Custom AR System forms via dynamic metadata discovery </a:t>
            </a:r>
            <a:r>
              <a:rPr>
                <a:latin typeface="Courier"/>
              </a:rPr>
              <a:t>[VENDOR CLAIM]</a:t>
            </a:r>
          </a:p>
          <a:p>
            <a:pPr lvl="0" indent="0" marL="0">
              <a:buNone/>
            </a:pPr>
            <a:r>
              <a:rPr b="1"/>
              <a:t>Documented OOTB templates</a:t>
            </a:r>
            <a:r>
              <a:rPr/>
              <a:t> (BMC docs):</a:t>
            </a:r>
          </a:p>
          <a:p>
            <a:pPr lvl="0"/>
            <a:r>
              <a:rPr/>
              <a:t>Helix ITSM ↔ ServiceNow (Incidents)</a:t>
            </a:r>
          </a:p>
          <a:p>
            <a:pPr lvl="0"/>
            <a:r>
              <a:rPr/>
              <a:t>Helix ITSM ↔ Jira (Software and JSM)</a:t>
            </a:r>
          </a:p>
          <a:p>
            <a:pPr lvl="0"/>
            <a:r>
              <a:rPr/>
              <a:t>Helix ITSM ↔ Salesforce (Users → Helix People)</a:t>
            </a:r>
          </a:p>
          <a:p>
            <a:pPr lvl="0" indent="0" marL="0">
              <a:buNone/>
            </a:pPr>
            <a:r>
              <a:rPr/>
              <a:t>Other templates (Azure DevOps, Discovery↔CMDB, Teams/Slack) are referenced in marketing but not enumerated in BMC’s current OOTB-templates documentation.</a:t>
            </a: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iPaaS — Pros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First-party BMC accountability.</a:t>
            </a:r>
            <a:r>
              <a:rPr/>
              <a:t> Single contract, single roadmap owner.</a:t>
            </a:r>
          </a:p>
          <a:p>
            <a:pPr lvl="0"/>
            <a:r>
              <a:rPr b="1"/>
              <a:t>Roadmap alignment.</a:t>
            </a:r>
            <a:r>
              <a:rPr/>
              <a:t> Connector tracks Helix releases contractually.</a:t>
            </a:r>
          </a:p>
          <a:p>
            <a:pPr lvl="0"/>
            <a:r>
              <a:rPr b="1"/>
              <a:t>Pre-built Helix templates</a:t>
            </a:r>
            <a:r>
              <a:rPr/>
              <a:t> — accelerators for ServiceNow, Jira, Salesforce.</a:t>
            </a:r>
          </a:p>
          <a:p>
            <a:pPr lvl="0"/>
            <a:r>
              <a:rPr b="1"/>
              <a:t>Full iPaaS, not just ticket sync</a:t>
            </a:r>
            <a:r>
              <a:rPr/>
              <a:t> — same platform handles ERP, HR, CRM, databases.</a:t>
            </a:r>
          </a:p>
          <a:p>
            <a:pPr lvl="0"/>
            <a:r>
              <a:rPr b="1"/>
              <a:t>API Manager included.</a:t>
            </a:r>
            <a:r>
              <a:rPr/>
              <a:t> Expose integrations as managed APIs with keys and throttling.</a:t>
            </a:r>
          </a:p>
          <a:p>
            <a:pPr lvl="0"/>
            <a:r>
              <a:rPr b="1"/>
              <a:t>CMDB as a first-class citizen</a:t>
            </a:r>
            <a:r>
              <a:rPr/>
              <a:t> — differentiator for BMC shops.</a:t>
            </a:r>
          </a:p>
          <a:p>
            <a:pPr lvl="0"/>
            <a:r>
              <a:rPr b="1"/>
              <a:t>Analyst-recognized.</a:t>
            </a:r>
            <a:r>
              <a:rPr/>
              <a:t> Gartner MQ Visionary (2025, 2026); Forrester Wave Q3 2025 Strong Performer; Info-Tech 2026 Data Integration Leader; G2 Spring 2026 #1 Enterprise Implementation. </a:t>
            </a:r>
            <a:r>
              <a:rPr b="1"/>
              <a:t>Not at the top tier of the iPaaS market by Gartner or Forrester methodology.</a:t>
            </a:r>
          </a:p>
          <a:p>
            <a:pPr lvl="0"/>
            <a:r>
              <a:rPr b="1"/>
              <a:t>BMC Helix is FedRAMP Moderate ATO</a:t>
            </a:r>
            <a:r>
              <a:rPr/>
              <a:t> (since 2016-05-05) — none of the alternatives are FedRAMP-listed.</a:t>
            </a:r>
          </a:p>
          <a:p>
            <a:pPr lvl="0"/>
            <a:r>
              <a:rPr b="1"/>
              <a:t>Private Agents</a:t>
            </a:r>
            <a:r>
              <a:rPr/>
              <a:t> for behind-firewall Remedy.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iPaaS — Cons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Cost.</a:t>
            </a:r>
            <a:r>
              <a:rPr/>
              <a:t> Highest TCO of the four. Directional: $30K–$250K+/year.</a:t>
            </a:r>
          </a:p>
          <a:p>
            <a:pPr lvl="0"/>
            <a:r>
              <a:rPr b="1"/>
              <a:t>Learning curve.</a:t>
            </a:r>
            <a:r>
              <a:rPr/>
              <a:t> Jitterscript is a scripting language with paid Jitterbit University courses. Not no-code.</a:t>
            </a:r>
          </a:p>
          <a:p>
            <a:pPr lvl="0"/>
            <a:r>
              <a:rPr b="1"/>
              <a:t>Implementation effort.</a:t>
            </a:r>
            <a:r>
              <a:rPr/>
              <a:t> 4–12 weeks with BMC PS or partner.</a:t>
            </a:r>
          </a:p>
          <a:p>
            <a:pPr lvl="0"/>
            <a:r>
              <a:rPr b="1"/>
              <a:t>Overkill</a:t>
            </a:r>
            <a:r>
              <a:rPr/>
              <a:t> for simple Helix↔Jira ticket sync.</a:t>
            </a:r>
          </a:p>
          <a:p>
            <a:pPr lvl="0"/>
            <a:r>
              <a:rPr b="1"/>
              <a:t>Quote-based pricing.</a:t>
            </a:r>
            <a:r>
              <a:rPr/>
              <a:t> No transparency. Complicates budgeting.</a:t>
            </a:r>
          </a:p>
          <a:p>
            <a:pPr lvl="0"/>
            <a:r>
              <a:rPr b="1"/>
              <a:t>No native loop-prevention</a:t>
            </a:r>
            <a:r>
              <a:rPr/>
              <a:t> — must be engineered.</a:t>
            </a:r>
          </a:p>
          <a:p>
            <a:pPr lvl="0"/>
            <a:r>
              <a:rPr b="1"/>
              <a:t>DLQ and replay patterns are custom</a:t>
            </a:r>
            <a:r>
              <a:rPr/>
              <a:t> builds, not turnkey.</a:t>
            </a:r>
          </a:p>
          <a:p>
            <a:pPr lvl="0"/>
            <a:r>
              <a:rPr b="1"/>
              <a:t>BYOK</a:t>
            </a:r>
            <a:r>
              <a:rPr/>
              <a:t> is historically tier-restricted; current cycle </a:t>
            </a:r>
            <a:r>
              <a:rPr>
                <a:latin typeface="Courier"/>
              </a:rPr>
              <a:t>[UNVERIFIED]</a:t>
            </a:r>
            <a:r>
              <a:rPr/>
              <a:t>. Confirm at procurement.</a:t>
            </a:r>
          </a:p>
          <a:p>
            <a:pPr lvl="0"/>
            <a:r>
              <a:rPr b="1"/>
              <a:t>FedRAMP boundary clarity.</a:t>
            </a:r>
            <a:r>
              <a:rPr/>
              <a:t> BMC Helix has Moderate ATO; Jitterbit Harmony itself is not FedRAMP-listed — confirm whether the iPaaS layer falls inside BMC’s authorization boundary.</a:t>
            </a:r>
          </a:p>
          <a:p>
            <a:pPr lvl="0"/>
            <a:r>
              <a:rPr b="1"/>
              <a:t>Vendor concentration risk</a:t>
            </a:r>
            <a:r>
              <a:rPr/>
              <a:t> (BMC + Jitterbit). Reinforced by 2024 CEO change (Bill Conner replaced George Gallegos), 2025 CRO change, AI repositioning, PE ownership (KKR + Audax) with Crestline debt financing.</a:t>
            </a:r>
          </a:p>
          <a:p>
            <a:pPr lvl="0" indent="0" marL="0">
              <a:buNone/>
            </a:pPr>
            <a:r>
              <a:rPr/>
              <a:t>Note: A balanced comparison includes the cons. Reader should weigh against the pros for the specific scope, budget, and roadmap.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ZigiOps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Company:</a:t>
            </a:r>
            <a:r>
              <a:rPr/>
              <a:t> ZigiWave · Sofia, Bulgaria · founded </a:t>
            </a:r>
            <a:r>
              <a:rPr b="1"/>
              <a:t>2019</a:t>
            </a:r>
            <a:r>
              <a:rPr/>
              <a:t> · ~28-31 total employees · ISO 27001:2013 certified (transition to 2022 revision unconfirmed)</a:t>
            </a:r>
          </a:p>
          <a:p>
            <a:pPr lvl="0" indent="0" marL="0">
              <a:buNone/>
            </a:pPr>
            <a:r>
              <a:rPr b="1"/>
              <a:t>BMC partner status:</a:t>
            </a:r>
            <a:r>
              <a:rPr/>
              <a:t> Self-described BMC partner; no Technology Alliance tier confirmed</a:t>
            </a:r>
          </a:p>
          <a:p>
            <a:pPr lvl="0" indent="0" marL="0">
              <a:buNone/>
            </a:pPr>
            <a:r>
              <a:rPr b="1"/>
              <a:t>Deployment:</a:t>
            </a:r>
            <a:r>
              <a:rPr/>
              <a:t> On-prem (Windows/Linux), SaaS (AWS), or customer-managed cloud</a:t>
            </a:r>
          </a:p>
          <a:p>
            <a:pPr lvl="0" indent="0" marL="0">
              <a:buNone/>
            </a:pPr>
            <a:r>
              <a:rPr b="1"/>
              <a:t>Architecture:</a:t>
            </a:r>
            <a:r>
              <a:rPr/>
              <a:t> Agentless, stateless, zero-data-retention for payloads</a:t>
            </a:r>
          </a:p>
          <a:p>
            <a:pPr lvl="0" indent="0" marL="0">
              <a:buNone/>
            </a:pPr>
            <a:r>
              <a:rPr/>
              <a:t>Note: ZigiOps is the only third-party vendor of the three that ships a productized BMC Remedy connector. This is confirmed by their own docs and the OpenText ITOM Marketplace listing for “ZigiOps for BMC Remedy” at the Partner-content tier. The Atlassian Marketplace BMC Remedy listing (app 1221587) was last updated 2022-08-02 and carries no Marketplace Partner tier badge — a supplier-risk signal.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ZigiOps — BMC Connector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Supported objects:</a:t>
            </a:r>
          </a:p>
          <a:p>
            <a:pPr lvl="0"/>
            <a:r>
              <a:rPr/>
              <a:t>Incident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/>
              <a:t>Change Request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/>
              <a:t>Task, Work Order </a:t>
            </a:r>
            <a:r>
              <a:rPr>
                <a:latin typeface="Courier"/>
              </a:rPr>
              <a:t>[VERIFIED / VENDOR CLAIM]</a:t>
            </a:r>
          </a:p>
          <a:p>
            <a:pPr lvl="0"/>
            <a:r>
              <a:rPr/>
              <a:t>Problem </a:t>
            </a:r>
            <a:r>
              <a:rPr>
                <a:latin typeface="Courier"/>
              </a:rPr>
              <a:t>[VENDOR CLAIM]</a:t>
            </a:r>
          </a:p>
          <a:p>
            <a:pPr lvl="0"/>
            <a:r>
              <a:rPr/>
              <a:t>CMDB / BMC Atrium CI sync </a:t>
            </a:r>
            <a:r>
              <a:rPr>
                <a:latin typeface="Courier"/>
              </a:rPr>
              <a:t>[VENDOR CLAIM]</a:t>
            </a:r>
          </a:p>
          <a:p>
            <a:pPr lvl="0"/>
            <a:r>
              <a:rPr/>
              <a:t>Events/Alerts </a:t>
            </a:r>
            <a:r>
              <a:rPr>
                <a:latin typeface="Courier"/>
              </a:rPr>
              <a:t>[VERIFIED]</a:t>
            </a:r>
          </a:p>
          <a:p>
            <a:pPr lvl="0"/>
            <a:r>
              <a:rPr/>
              <a:t>Custom forms via schema discovery </a:t>
            </a:r>
            <a:r>
              <a:rPr>
                <a:latin typeface="Courier"/>
              </a:rPr>
              <a:t>[VENDOR CLAIM]</a:t>
            </a:r>
          </a:p>
          <a:p>
            <a:pPr lvl="0" indent="0" marL="0">
              <a:buNone/>
            </a:pPr>
            <a:r>
              <a:rPr b="1"/>
              <a:t>Attachments, work notes, comments:</a:t>
            </a:r>
            <a:r>
              <a:rPr/>
              <a:t> bi-directional </a:t>
            </a:r>
            <a:r>
              <a:rPr>
                <a:latin typeface="Courier"/>
              </a:rPr>
              <a:t>[VERIFIED]</a:t>
            </a:r>
          </a:p>
          <a:p>
            <a:pPr lvl="0" indent="0" marL="0">
              <a:buNone/>
            </a:pPr>
            <a:r>
              <a:rPr b="1"/>
              <a:t>Version matrix for Remedy/Helix:</a:t>
            </a:r>
            <a:r>
              <a:rPr/>
              <a:t> </a:t>
            </a:r>
            <a:r>
              <a:rPr b="1"/>
              <a:t>not publicly published</a:t>
            </a:r>
            <a:r>
              <a:rPr/>
              <a:t> </a:t>
            </a:r>
            <a:r>
              <a:rPr>
                <a:latin typeface="Courier"/>
              </a:rPr>
              <a:t>[UNVERIFIED]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Vendor Due Diligence</a:t>
            </a:r>
          </a:p>
          <a:p>
            <a:pPr lvl="0" indent="0" marL="0">
              <a:buNone/>
            </a:pPr>
            <a:r>
              <a:rPr/>
              <a:t>ZigiOps · Exalate · Unito · BMC Helix iPaaS</a:t>
            </a:r>
          </a:p>
          <a:p>
            <a:pPr lvl="0" indent="0" marL="0">
              <a:buNone/>
            </a:pPr>
            <a:r>
              <a:rPr/>
              <a:t>Zachary Fouts · 2026-04-30</a:t>
            </a:r>
          </a:p>
          <a:p>
            <a:pPr lvl="0" indent="0" marL="0">
              <a:buNone/>
            </a:pPr>
            <a:r>
              <a:rPr/>
              <a:t>Note: This deck accompanies the written due-diligence document. Audience is technical decision-makers and procurement reviewers. The goal is a balanced comparison of four BMC Remedy integration options, with claims tagged by verification source.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ZigiOps — Pros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No-code for standard ITSM-to-ITSM patterns (customer reviews confirm; complex scenarios revert to manual configuration)</a:t>
            </a:r>
          </a:p>
          <a:p>
            <a:pPr lvl="0"/>
            <a:r>
              <a:rPr b="1"/>
              <a:t>On-prem install keeps data in customer perimeter</a:t>
            </a:r>
            <a:r>
              <a:rPr/>
              <a:t> — material for regulated industries</a:t>
            </a:r>
          </a:p>
          <a:p>
            <a:pPr lvl="0"/>
            <a:r>
              <a:rPr b="1"/>
              <a:t>Flat per-pair pricing</a:t>
            </a:r>
            <a:r>
              <a:rPr/>
              <a:t>, unlimited data volume within a pair</a:t>
            </a:r>
          </a:p>
          <a:p>
            <a:pPr lvl="0"/>
            <a:r>
              <a:rPr b="1"/>
              <a:t>Implementation bundled</a:t>
            </a:r>
            <a:r>
              <a:rPr/>
              <a:t> — no separate PS engagement</a:t>
            </a:r>
          </a:p>
          <a:p>
            <a:pPr lvl="0"/>
            <a:r>
              <a:rPr/>
              <a:t>Deep monitoring/AIOps connector coverage (Datadog, Dynatrace, Splunk, OpsBridge…)</a:t>
            </a:r>
          </a:p>
          <a:p>
            <a:pPr lvl="0"/>
            <a:r>
              <a:rPr/>
              <a:t>Short time-to-first-sync for standard patterns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ZigiOps —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Opaque Remedy/Helix version support matrix</a:t>
            </a:r>
            <a:r>
              <a:rPr/>
              <a:t> — must be pinned down contractually</a:t>
            </a:r>
          </a:p>
          <a:p>
            <a:pPr lvl="0"/>
            <a:r>
              <a:rPr b="1"/>
              <a:t>Thin review corpus</a:t>
            </a:r>
            <a:r>
              <a:rPr/>
              <a:t> — 17 G2 (4.8/5), 10 Capterra (4.7/5), 2 Gartner Peer Insights</a:t>
            </a:r>
          </a:p>
          <a:p>
            <a:pPr lvl="0"/>
            <a:r>
              <a:rPr b="1"/>
              <a:t>Sofia-headquartered support footprint</a:t>
            </a:r>
            <a:r>
              <a:rPr/>
              <a:t> despite 24/7 marketing; follow-the-sun coverage </a:t>
            </a:r>
            <a:r>
              <a:rPr>
                <a:latin typeface="Courier"/>
              </a:rPr>
              <a:t>[UNVERIFIED]</a:t>
            </a:r>
          </a:p>
          <a:p>
            <a:pPr lvl="0"/>
            <a:r>
              <a:rPr b="1"/>
              <a:t>Limited developer extensibility</a:t>
            </a:r>
            <a:r>
              <a:rPr/>
              <a:t> — no Groovy engine, no public SDK, no script versioning</a:t>
            </a:r>
          </a:p>
          <a:p>
            <a:pPr lvl="0"/>
            <a:r>
              <a:rPr b="1"/>
              <a:t>No public throughput SLA</a:t>
            </a:r>
            <a:r>
              <a:rPr/>
              <a:t> or horizontal scale-out architecture</a:t>
            </a:r>
          </a:p>
          <a:p>
            <a:pPr lvl="0"/>
            <a:r>
              <a:rPr b="1"/>
              <a:t>No verified BMC Technology Alliance Partner tier</a:t>
            </a:r>
            <a:r>
              <a:rPr/>
              <a:t> — third-party ISV, not OEM</a:t>
            </a:r>
          </a:p>
          <a:p>
            <a:pPr lvl="0"/>
            <a:r>
              <a:rPr/>
              <a:t>Documentation thin beyond Incident/Change flows</a:t>
            </a:r>
          </a:p>
          <a:p>
            <a:pPr lvl="0"/>
            <a:r>
              <a:rPr b="1"/>
              <a:t>Atlassian Marketplace BMC Remedy listing 3.5 years stale (last updated 2022-08-02), no Partner tier badge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Architecture Comparison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  <a:gridCol w="1638300"/>
                <a:gridCol w="1638300"/>
                <a:gridCol w="16383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ZigiOps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iPaaS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Native BMC connector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Config approach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No-code + JS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Groovy + AI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No-code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Low-code + Jitterscript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Deployment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Cloud/on-prem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Cloud/DC nodes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SaaS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Cloud/Private Agents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API Management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Full suite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Real-time sync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$769/mo tier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CMDB first-class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Vendor claim (Atrium)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Security Comparison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  <a:gridCol w="1638300"/>
                <a:gridCol w="1638300"/>
                <a:gridCol w="16383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ZigiOps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iPaaS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ISO 27001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SOC 2 Type II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HIPAA BAA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❓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 (eligible tiers)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FedRAMP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BMC Helix Moderate ATO since 2016-05-05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 residency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On-prem or SaaS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EU/US clusters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US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Multi-region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SSO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SAML 2.0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Limited public docs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Enterprise tier 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SAML / OIDC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Commercial Comparison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  <a:gridCol w="1638300"/>
                <a:gridCol w="1638300"/>
                <a:gridCol w="16383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ZigiOps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iPaaS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Pricing transparency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Quote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Public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Public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Quote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Model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 system-pair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 active items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Items + features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Enterprise capacity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Free tier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Trial + PoC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PS engagement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Bundled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Separate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Enterprise-only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Separate (4–12 wks)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Remedy in pricing?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 (Enterprise + custom)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❌ (custom build)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Cost Comparison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Directional annual cost (enterprise scope)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 Basic / Pro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$1.2K – $3.6K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Exalate Starter / Scale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$1.2K – $3.4K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Unito Business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~$9.2K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Exalate Pro+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$6.6K+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ZigiOps (low-five-figures per pair)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$12K – $40K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BMC Helix iPaaS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$30K – $250K+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BMC iPaaS is 3–10× more expensive than ZigiOps for narrow scope. The premium buys first-party accountability, roadmap alignment, full iPaaS capability, and FedRAMP Moderate on the BMC Helix layer. Whether that is worth it depends on the integration scope and roadmap.</a:t>
            </a:r>
          </a:p>
          <a:p>
            <a:pPr lvl="0" indent="0" marL="0">
              <a:buNone/>
            </a:pPr>
            <a:r>
              <a:rPr/>
              <a:t>Note: For broader integration roadmaps (HR-to-AD, ERP-to-CMDB, future API-led services), the same BMC iPaaS spend covers more surface area than the narrow ticket-sync purchase price suggests, narrowing the gap to ZigiOps over multi-year TCO.</a:t>
            </a:r>
          </a:p>
        </p:txBody>
      </p:sp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Regulated-Enterprise Considerations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Regulatory regime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Stronger 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One-line reason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Government / Federal (FedRAMP, FISMA, DoD IL, CJIS, CMMC)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Conditional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Helix has FedRAMP Moderate ATO; Jitterbit not separately listed — confirm iPaaS-layer boundary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Financial services (SOX, FFIEC, DORA, FCA, MAS, HKMA, APRA)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BMC iPaaS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iPaaS scope, multi-region residency, current SOC 2 + ISO 27001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Healthcare / PHI (HIPAA, HITECH, HITRUST, GDPR)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BMC iPaaS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BAA available on eligible tiers; ZigiOps does not advertise BAA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Life sciences / pharmaceutical (FDA 21 CFR Part 11, EMA Annex 11, GxP)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BMC iPaaS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Long validated-deployment history; CSV paths well-trodden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Strict data sovereignty / zero data transit / classified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ZigiOps on-prem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On-prem keeps payloads inside customer perimeter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Critical infrastructure (NERC CIP, TSA SD-2021-02, NIST CSF)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Conditional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Neither vendor publishes NERC CIP attestations — verify in procurement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Regulated — The Big Caveats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Federal / FedRAMP:</a:t>
            </a:r>
            <a:r>
              <a:rPr/>
              <a:t> BMC Helix has Moderate ATO since 2016-05-05. Jitterbit Harmony itself is </a:t>
            </a:r>
            <a:r>
              <a:rPr b="1"/>
              <a:t>not on the FedRAMP marketplace.</a:t>
            </a:r>
            <a:r>
              <a:rPr/>
              <a:t> Whether the iPaaS layer falls inside BMC Helix’s authorization boundary is the load-bearing procurement question for federal workloads.</a:t>
            </a:r>
          </a:p>
          <a:p>
            <a:pPr lvl="0" indent="0" marL="0">
              <a:buNone/>
            </a:pPr>
            <a:r>
              <a:rPr b="1"/>
              <a:t>Multinational financial services:</a:t>
            </a:r>
            <a:r>
              <a:rPr/>
              <a:t> DORA Articles 28–29 require Jitterbit to be declared as a critical ICT subcontractor with transitive audit rights. Jitterbit’s PE ownership, 2024 CEO change, and AI strategy pivot are material under DORA “expected service continuity” assessment. Schrems II BYOK + national data-localization (China, India) need verification.</a:t>
            </a:r>
          </a:p>
          <a:p>
            <a:pPr lvl="0" indent="0" marL="0">
              <a:buNone/>
            </a:pPr>
            <a:r>
              <a:rPr b="1"/>
              <a:t>Healthcare PHI:</a:t>
            </a:r>
            <a:r>
              <a:rPr/>
              <a:t> ZigiOps does not advertise BAA. For any workload touching HIPAA-scope PHI, BMC iPaaS is the practical choice; ZigiOps generally is not.</a:t>
            </a:r>
          </a:p>
          <a:p>
            <a:pPr lvl="0" indent="0" marL="0">
              <a:buNone/>
            </a:pPr>
            <a:r>
              <a:rPr b="1"/>
              <a:t>Strict data sovereignty:</a:t>
            </a:r>
            <a:r>
              <a:rPr/>
              <a:t> ZigiOps on-prem is the </a:t>
            </a:r>
            <a:r>
              <a:rPr i="1"/>
              <a:t>stronger</a:t>
            </a:r>
            <a:r>
              <a:rPr/>
              <a:t> choice — payloads stay in the customer perimeter. BMC’s Private Agents are outbound-only but metadata transits to Jitterbit Harmony.</a:t>
            </a:r>
          </a:p>
          <a:p>
            <a:pPr lvl="0" indent="0" marL="0">
              <a:buNone/>
            </a:pPr>
            <a:r>
              <a:rPr/>
              <a:t>Note: The full regulated-enterprise analysis (Government, Financial Services, Healthcare, Life Sciences) with regulations-in-scope, posture comparisons, and procurement caveats is in the written report.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Decision Framework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The two qualified options serve different scopes.</a:t>
            </a:r>
          </a:p>
          <a:p>
            <a:pPr lvl="0" indent="0" marL="0">
              <a:buNone/>
            </a:pPr>
            <a:r>
              <a:rPr b="1"/>
              <a:t>BMC Helix iPaaS is the stronger fit when:</a:t>
            </a:r>
          </a:p>
          <a:p>
            <a:pPr lvl="0"/>
            <a:r>
              <a:rPr/>
              <a:t>The integration roadmap extends beyond Jira ↔ Remedy (HR/AD, ERP/CMDB, additional ITSM endpoints, API-led services)</a:t>
            </a:r>
          </a:p>
          <a:p>
            <a:pPr lvl="0"/>
            <a:r>
              <a:rPr/>
              <a:t>First-party BMC accountability and roadmap alignment matter contractually</a:t>
            </a:r>
          </a:p>
          <a:p>
            <a:pPr lvl="0"/>
            <a:r>
              <a:rPr/>
              <a:t>FedRAMP Moderate is required (BMC Helix layer)</a:t>
            </a:r>
          </a:p>
          <a:p>
            <a:pPr lvl="0"/>
            <a:r>
              <a:rPr/>
              <a:t>Enterprise scale, compliance, and named-TAM support are the bar</a:t>
            </a:r>
          </a:p>
          <a:p>
            <a:pPr lvl="0" indent="0" marL="0">
              <a:buNone/>
            </a:pPr>
            <a:r>
              <a:rPr b="1"/>
              <a:t>ZigiOps is the stronger fit when:</a:t>
            </a:r>
          </a:p>
          <a:p>
            <a:pPr lvl="0"/>
            <a:r>
              <a:rPr/>
              <a:t>Scope is strictly Jira ↔ Remedy ticket sync with no broader roadmap</a:t>
            </a:r>
          </a:p>
          <a:p>
            <a:pPr lvl="0"/>
            <a:r>
              <a:rPr/>
              <a:t>Budget is the binding constraint</a:t>
            </a:r>
          </a:p>
          <a:p>
            <a:pPr lvl="0"/>
            <a:r>
              <a:rPr/>
              <a:t>Regulated Remedy estate requires on-prem deployment with zero payload transit to an iPaaS vendor’s cloud</a:t>
            </a:r>
          </a:p>
          <a:p>
            <a:pPr lvl="0" indent="0" marL="0">
              <a:buNone/>
            </a:pPr>
            <a:r>
              <a:rPr/>
              <a:t>Note: Both options have legitimate use cases. The right choice depends on scope, budget, and roadmap — not on which is “the better product.”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analysis is </a:t>
            </a:r>
            <a:r>
              <a:rPr b="1"/>
              <a:t>independent research based exclusively on publicly available sources</a:t>
            </a:r>
            <a:r>
              <a:rPr/>
              <a:t>.</a:t>
            </a:r>
          </a:p>
          <a:p>
            <a:pPr lvl="0" indent="0" marL="0">
              <a:buNone/>
            </a:pPr>
            <a:r>
              <a:rPr b="1"/>
              <a:t>No conversations, briefings, demos, or NDA-protected materials have been exchanged with any of the four vendors evaluated.</a:t>
            </a:r>
          </a:p>
          <a:p>
            <a:pPr lvl="0" indent="0" marL="0">
              <a:buNone/>
            </a:pPr>
            <a:r>
              <a:rPr/>
              <a:t>This research was not commissioned, sponsored, or reviewed by any vendor.</a:t>
            </a:r>
          </a:p>
          <a:p>
            <a:pPr lvl="0" indent="0" marL="0">
              <a:buNone/>
            </a:pPr>
            <a:r>
              <a:rPr/>
              <a:t>Vendor offerings, pricing, and compliance posture in actual procurement may differ from the public record; all findings should be confirmed with the vendor directly before signing.</a:t>
            </a:r>
          </a:p>
          <a:p>
            <a:pPr lvl="0" indent="0" marL="0">
              <a:buNone/>
            </a:pPr>
            <a:r>
              <a:rPr/>
              <a:t>Note: For a public comparison document, the source-of-truth boundary matters. Calling it out up front avoids any reader assumption that this reflects vendor-supplied information or paid analyst access.</a:t>
            </a:r>
          </a:p>
        </p:txBody>
      </p:sp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Existing Platform Investment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If the organization is </a:t>
            </a:r>
            <a:r>
              <a:rPr b="1"/>
              <a:t>already running BMC Helix iPaaS</a:t>
            </a:r>
            <a:r>
              <a:rPr/>
              <a:t> for other integrations, that materially raises the bar to bring in a separate vendor for Jira ↔ Remedy. The reuse argument:</a:t>
            </a:r>
          </a:p>
          <a:p>
            <a:pPr lvl="0"/>
            <a:r>
              <a:rPr b="1"/>
              <a:t>Procurement, security review, and architecture review are already done</a:t>
            </a:r>
            <a:r>
              <a:rPr/>
              <a:t> — meaningful sunk cost.</a:t>
            </a:r>
          </a:p>
          <a:p>
            <a:pPr lvl="0"/>
            <a:r>
              <a:rPr b="1"/>
              <a:t>Engineering skill (Cloud Studio, Jitterscript) already exists</a:t>
            </a:r>
            <a:r>
              <a:rPr/>
              <a:t> in-house.</a:t>
            </a:r>
          </a:p>
          <a:p>
            <a:pPr lvl="0"/>
            <a:r>
              <a:rPr b="1"/>
              <a:t>Adding ZigiOps in parallel</a:t>
            </a:r>
            <a:r>
              <a:rPr/>
              <a:t> introduces a second vendor contract, a second support path, and a second runtime to operate — only justified if Jira ↔ Remedy is materially better-served by ZigiOps and the cost gap covers the operational tax.</a:t>
            </a:r>
          </a:p>
          <a:p>
            <a:pPr lvl="0" indent="0" marL="0">
              <a:buNone/>
            </a:pPr>
            <a:r>
              <a:rPr/>
              <a:t>The symmetric case applies if </a:t>
            </a:r>
            <a:r>
              <a:rPr b="1"/>
              <a:t>ZigiOps is already in use</a:t>
            </a:r>
            <a:r>
              <a:rPr/>
              <a:t> for other ITSM-bridge patterns: introducing BMC iPaaS for one Jira ↔ Remedy lane fragments the integration estate.</a:t>
            </a:r>
          </a:p>
          <a:p>
            <a:pPr lvl="0" indent="0" marL="0">
              <a:buNone/>
            </a:pPr>
            <a:r>
              <a:rPr/>
              <a:t>Note: This is a real procurement consideration, not a recommendation. Existing platform investment is a legitimate decision factor but does not by itself answer the question. It tilts the scale; it does not flip a fundamentally bad fit into a good one.</a:t>
            </a:r>
          </a:p>
        </p:txBody>
      </p:sp>
    </p:spTree>
  </p:cSld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Pre-Purchase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For BMC iPaaS:</a:t>
            </a:r>
          </a:p>
          <a:p>
            <a:pPr lvl="0" indent="-342900" marL="342900">
              <a:buAutoNum type="arabicPeriod"/>
            </a:pPr>
            <a:r>
              <a:rPr/>
              <a:t>Formal quote against specific scope</a:t>
            </a:r>
          </a:p>
          <a:p>
            <a:pPr lvl="0" indent="-342900" marL="342900">
              <a:buAutoNum type="arabicPeriod"/>
            </a:pPr>
            <a:r>
              <a:rPr/>
              <a:t>Current Gartner MQ placement for Jitterbit (Visionary as of 2026)</a:t>
            </a:r>
          </a:p>
          <a:p>
            <a:pPr lvl="0" indent="-342900" marL="342900">
              <a:buAutoNum type="arabicPeriod"/>
            </a:pPr>
            <a:r>
              <a:rPr/>
              <a:t>Whether iPaaS layer falls inside BMC Helix’s FedRAMP Moderate boundary if federal workload in scope</a:t>
            </a:r>
          </a:p>
          <a:p>
            <a:pPr lvl="0" indent="-342900" marL="342900">
              <a:buAutoNum type="arabicPeriod"/>
            </a:pPr>
            <a:r>
              <a:rPr/>
              <a:t>BYOK availability on intended tier</a:t>
            </a:r>
          </a:p>
          <a:p>
            <a:pPr lvl="0" indent="-342900" marL="342900">
              <a:buAutoNum type="arabicPeriod"/>
            </a:pPr>
            <a:r>
              <a:rPr/>
              <a:t>Reference customer in same vertical and scale</a:t>
            </a:r>
          </a:p>
          <a:p>
            <a:pPr lvl="0" indent="0" marL="0">
              <a:buNone/>
            </a:pPr>
            <a:r>
              <a:rPr b="1"/>
              <a:t>For ZigiOps:</a:t>
            </a:r>
          </a:p>
          <a:p>
            <a:pPr lvl="0" indent="-342900" marL="342900">
              <a:buAutoNum type="arabicPeriod"/>
            </a:pPr>
            <a:r>
              <a:rPr/>
              <a:t>Explicit Remedy version support matrix in writing</a:t>
            </a:r>
          </a:p>
          <a:p>
            <a:pPr lvl="0" indent="-342900" marL="342900">
              <a:buAutoNum type="arabicPeriod"/>
            </a:pPr>
            <a:r>
              <a:rPr/>
              <a:t>Formal BMC partnership tier</a:t>
            </a:r>
          </a:p>
          <a:p>
            <a:pPr lvl="0" indent="-342900" marL="342900">
              <a:buAutoNum type="arabicPeriod"/>
            </a:pPr>
            <a:r>
              <a:rPr/>
              <a:t>SOC 2 Type II report under NDA</a:t>
            </a:r>
          </a:p>
          <a:p>
            <a:pPr lvl="0" indent="-342900" marL="342900">
              <a:buAutoNum type="arabicPeriod"/>
            </a:pPr>
            <a:r>
              <a:rPr/>
              <a:t>Published uptime SLA for SaaS + on-prem HA</a:t>
            </a:r>
          </a:p>
          <a:p>
            <a:pPr lvl="0" indent="-342900" marL="342900">
              <a:buAutoNum type="arabicPeriod"/>
            </a:pPr>
            <a:r>
              <a:rPr/>
              <a:t>Throughput benchmarks at expected ticket volumes</a:t>
            </a:r>
          </a:p>
          <a:p>
            <a:pPr lvl="0" indent="-342900" marL="342900">
              <a:buAutoNum type="arabicPeriod"/>
            </a:pPr>
            <a:r>
              <a:rPr/>
              <a:t>Per-pair list price, multi-pair discount, renewal uplift cap</a:t>
            </a:r>
          </a:p>
          <a:p>
            <a:pPr lvl="0" indent="-342900" marL="342900">
              <a:buAutoNum type="arabicPeriod"/>
            </a:pPr>
            <a:r>
              <a:rPr/>
              <a:t>ISO 27001:2022 transition status</a:t>
            </a:r>
          </a:p>
          <a:p>
            <a:pPr lvl="0" indent="-342900" marL="342900">
              <a:buAutoNum type="arabicPeriod"/>
            </a:pPr>
            <a:r>
              <a:rPr/>
              <a:t>Atlassian Marketplace BMC Remedy listing maintenance commitment</a:t>
            </a:r>
          </a:p>
        </p:txBody>
      </p:sp>
    </p:spTree>
  </p:cSld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Appendix: What We Couldn’t Verify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ZigiOps:</a:t>
            </a:r>
            <a:r>
              <a:rPr/>
              <a:t> BMC partnership tier · SOC 2 Type II · HIPAA BAA · SaaS residency · uptime SLA · version matrix · per-pair pricing · ISO 27001:2022 transition status · 24/7 follow-the-sun support coverage</a:t>
            </a:r>
          </a:p>
          <a:p>
            <a:pPr lvl="0" indent="0" marL="0">
              <a:buNone/>
            </a:pPr>
            <a:r>
              <a:rPr b="1"/>
              <a:t>Exalate:</a:t>
            </a:r>
            <a:r>
              <a:rPr/>
              <a:t> SOC 2 Type II · admin SSO · cluster regions · throughput SLA · BMC-specific partner</a:t>
            </a:r>
          </a:p>
          <a:p>
            <a:pPr lvl="0" indent="0" marL="0">
              <a:buNone/>
            </a:pPr>
            <a:r>
              <a:rPr b="1"/>
              <a:t>Unito:</a:t>
            </a:r>
            <a:r>
              <a:rPr/>
              <a:t> ISO 27001 · HIPAA · items-in-sync caps per tier · Enterprise SLA · PS rate card</a:t>
            </a:r>
          </a:p>
          <a:p>
            <a:pPr lvl="0" indent="0" marL="0">
              <a:buNone/>
            </a:pPr>
            <a:r>
              <a:rPr b="1"/>
              <a:t>BMC iPaaS:</a:t>
            </a:r>
            <a:r>
              <a:rPr/>
              <a:t> BYOK tier · throughput benchmarks · whether iPaaS layer is inside BMC’s FedRAMP Moderate boundary</a:t>
            </a:r>
          </a:p>
          <a:p>
            <a:pPr lvl="0" indent="0" marL="0">
              <a:buNone/>
            </a:pPr>
            <a:r>
              <a:rPr/>
              <a:t>Items above are open questions for procurement, not deal-breakers.</a:t>
            </a:r>
          </a:p>
        </p:txBody>
      </p:sp>
    </p:spTree>
  </p:cSld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Questions?</a:t>
            </a:r>
          </a:p>
          <a:p>
            <a:pPr lvl="0" indent="0" marL="0">
              <a:buNone/>
            </a:pPr>
            <a:r>
              <a:rPr b="1"/>
              <a:t>Full written report:</a:t>
            </a:r>
            <a:r>
              <a:rPr/>
              <a:t> </a:t>
            </a:r>
            <a:r>
              <a:rPr>
                <a:hlinkClick r:id="rId2"/>
              </a:rPr>
              <a:t>/reports/jira-bmc-integration/</a:t>
            </a:r>
          </a:p>
          <a:p>
            <a:pPr lvl="0" indent="0" marL="0">
              <a:buNone/>
            </a:pPr>
            <a:r>
              <a:rPr/>
              <a:t>Note: The written report is the source of truth. This deck is a navigation aid; every claim is backed by a citation in the written doc.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&gt; “Which platform should we use to build a bi-directional integration between Atlassian Jira and BMC Remedy?”</a:t>
            </a:r>
          </a:p>
          <a:p>
            <a:pPr lvl="0" indent="0" marL="0">
              <a:buNone/>
            </a:pPr>
            <a:r>
              <a:rPr/>
              <a:t>Four candidate vendors on the market.</a:t>
            </a:r>
          </a:p>
          <a:p>
            <a:pPr lvl="0" indent="0" marL="0">
              <a:buNone/>
            </a:pPr>
            <a:r>
              <a:rPr/>
              <a:t>This deck compares them on the same axes: native Jira ↔ Remedy connector availability, architecture, security posture, pricing, and analyst placement.</a:t>
            </a:r>
          </a:p>
          <a:p>
            <a:pPr lvl="0" indent="0" marL="0">
              <a:buNone/>
            </a:pPr>
            <a:r>
              <a:rPr/>
              <a:t>Note: Scope is bi-directional Jira ↔ BMC Remedy / Helix ITSM. Other endpoints (ServiceNow, Salesforce, Azure DevOps, monitoring tools) appear in vendor capability context but are not the primary integration target. The output is a comparison, not a pitch.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TL;DR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Only </a:t>
            </a:r>
            <a:r>
              <a:rPr b="1"/>
              <a:t>ZigiOps</a:t>
            </a:r>
            <a:r>
              <a:rPr/>
              <a:t> and </a:t>
            </a:r>
            <a:r>
              <a:rPr b="1"/>
              <a:t>BMC Helix iPaaS</a:t>
            </a:r>
            <a:r>
              <a:rPr/>
              <a:t> ship a productized Jira ↔ BMC Remedy connector.</a:t>
            </a:r>
          </a:p>
          <a:p>
            <a:pPr lvl="0"/>
            <a:r>
              <a:rPr b="1"/>
              <a:t>Exalate</a:t>
            </a:r>
            <a:r>
              <a:rPr/>
              <a:t> and </a:t>
            </a:r>
            <a:r>
              <a:rPr b="1"/>
              <a:t>Unito</a:t>
            </a:r>
            <a:r>
              <a:rPr/>
              <a:t> do not have a BMC Remedy connector at all. Excluded on native-connector grounds.</a:t>
            </a:r>
          </a:p>
          <a:p>
            <a:pPr lvl="0"/>
            <a:r>
              <a:rPr b="1"/>
              <a:t>BMC Helix iPaaS (Jitterbit)</a:t>
            </a:r>
            <a:r>
              <a:rPr/>
              <a:t> is the strongest fit when the Jira ↔ Remedy integration is part of a broader iPaaS roadmap — first-party, roadmap-aligned, full iPaaS, FedRAMP Moderate on the BMC Helix layer.</a:t>
            </a:r>
          </a:p>
          <a:p>
            <a:pPr lvl="0"/>
            <a:r>
              <a:rPr b="1"/>
              <a:t>ZigiOps</a:t>
            </a:r>
            <a:r>
              <a:rPr/>
              <a:t> is the strongest fit when scope is strictly Jira ↔ Remedy ticket sync and TCO is the driver — cheaper, on-prem-capable, faster time-to-value.</a:t>
            </a:r>
          </a:p>
          <a:p>
            <a:pPr lvl="0"/>
            <a:r>
              <a:rPr/>
              <a:t>Both choices have real drawbacks; the deck names them.</a:t>
            </a:r>
          </a:p>
          <a:p>
            <a:pPr lvl="0" indent="0" marL="0">
              <a:buNone/>
            </a:pPr>
            <a:r>
              <a:rPr/>
              <a:t>Note: The headline finding — that two of three third-party vendors do not support BMC Remedy — collapses the shortlist to two. Beyond that, the choice between ZigiOps and BMC Helix iPaaS depends on scope, budget, and integration roadmap.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Verdict Matrix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1638300"/>
                <a:gridCol w="1638300"/>
                <a:gridCol w="1638300"/>
                <a:gridCol w="1638300"/>
              </a:tblGrid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ZigiOps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Exalate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Unito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BMC iPaaS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Native Jira ↔ Remedy connector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Atlassian Marketplace presence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Stale (2022)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Gold Partner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Listed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N/A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BMC partner 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Self-described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None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None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OEM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On-prem option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Partial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❌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Pricing transparency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Quote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Public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Public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Quote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Shortlist 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 b="1"/>
                        <a:t>Qualified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 b="1"/>
                        <a:t>Excluded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 b="1"/>
                        <a:t>Excluded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 b="1"/>
                        <a:t>Qualified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How We Verified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>
                <a:latin typeface="Courier"/>
              </a:rPr>
              <a:t>[VERIFIED]</a:t>
            </a:r>
            <a:r>
              <a:rPr/>
              <a:t> — confirmed against first-party vendor page, docs, or marketplace listing.</a:t>
            </a:r>
          </a:p>
          <a:p>
            <a:pPr lvl="0" indent="0" marL="0">
              <a:buNone/>
            </a:pPr>
            <a:r>
              <a:rPr b="1">
                <a:latin typeface="Courier"/>
              </a:rPr>
              <a:t>[VENDOR CLAIM]</a:t>
            </a:r>
            <a:r>
              <a:rPr/>
              <a:t> — stated in marketing; not independently corroborated.</a:t>
            </a:r>
          </a:p>
          <a:p>
            <a:pPr lvl="0" indent="0" marL="0">
              <a:buNone/>
            </a:pPr>
            <a:r>
              <a:rPr b="1">
                <a:latin typeface="Courier"/>
              </a:rPr>
              <a:t>[BIASED SOURCE]</a:t>
            </a:r>
            <a:r>
              <a:rPr/>
              <a:t> — sourced from a competitor’s comparison page. Corroborative only.</a:t>
            </a:r>
          </a:p>
          <a:p>
            <a:pPr lvl="0" indent="0" marL="0">
              <a:buNone/>
            </a:pPr>
            <a:r>
              <a:rPr b="1">
                <a:latin typeface="Courier"/>
              </a:rPr>
              <a:t>[UNVERIFIED]</a:t>
            </a:r>
            <a:r>
              <a:rPr/>
              <a:t> — could not confirm from any reliable public source. Flagged, not asserted.</a:t>
            </a:r>
          </a:p>
          <a:p>
            <a:pPr lvl="0" indent="0" marL="0">
              <a:buNone/>
            </a:pPr>
            <a:r>
              <a:rPr/>
              <a:t>Verification conducted against vendor sites, product documentation, marketplace listings, authoritative registries, analyst placements, customer-review platforms, and Wayback Machine snapshots.</a:t>
            </a:r>
          </a:p>
          <a:p>
            <a:pPr lvl="0" indent="0" marL="0">
              <a:buNone/>
            </a:pPr>
            <a:r>
              <a:rPr b="1"/>
              <a:t>No vendor was contacted in the course of this research.</a:t>
            </a:r>
          </a:p>
          <a:p>
            <a:pPr lvl="0" indent="0" marL="0">
              <a:buNone/>
            </a:pPr>
            <a:r>
              <a:rPr/>
              <a:t>Note: Every factual claim in the written doc carries one of these four tags. A diligence document that claims to have verified everything is not credible. Marking our uncertainty </a:t>
            </a:r>
            <a:r>
              <a:rPr i="1"/>
              <a:t>is</a:t>
            </a:r>
            <a:r>
              <a:rPr/>
              <a:t> the rigor.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Two Product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Point-to-point sync tools</a:t>
            </a:r>
            <a:r>
              <a:rPr/>
              <a:t> — ZigiOps, Exalate, Unito</a:t>
            </a:r>
          </a:p>
          <a:p>
            <a:pPr lvl="0"/>
            <a:r>
              <a:rPr/>
              <a:t>Keep records aligned across two systems</a:t>
            </a:r>
          </a:p>
          <a:p>
            <a:pPr lvl="0"/>
            <a:r>
              <a:rPr/>
              <a:t>Bi-directional field mapping, conflict resolution, loop prevention</a:t>
            </a:r>
          </a:p>
          <a:p>
            <a:pPr lvl="0" indent="0" marL="0">
              <a:buNone/>
            </a:pPr>
            <a:r>
              <a:rPr b="1"/>
              <a:t>Integration Platform as a Service (iPaaS)</a:t>
            </a:r>
            <a:r>
              <a:rPr/>
              <a:t> — BMC Helix iPaaS</a:t>
            </a:r>
          </a:p>
          <a:p>
            <a:pPr lvl="0"/>
            <a:r>
              <a:rPr/>
              <a:t>Everything above, plus ETL, API management, event orchestration</a:t>
            </a:r>
          </a:p>
          <a:p>
            <a:pPr lvl="0"/>
            <a:r>
              <a:rPr/>
              <a:t>Full enterprise reach (ERP, HR, CRM, databases)</a:t>
            </a:r>
          </a:p>
          <a:p>
            <a:pPr lvl="0" indent="0" marL="0">
              <a:buNone/>
            </a:pPr>
            <a:r>
              <a:rPr/>
              <a:t>Different categories. Different price points. Different decisions.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Jira ↔ BMC Remedy Integration — Vendor Due Diligence</dc:title>
  <dc:creator/>
  <cp:keywords/>
  <dc:description>Comparative analysis of ZigiOps, Exalate, Unito, and BMC Helix iPaaS for bi-directional Jira ↔ BMC Remedy integration.</dc:description>
  <dcterms:created xsi:type="dcterms:W3CDTF">2026-04-30T23:43:26Z</dcterms:created>
  <dcterms:modified xsi:type="dcterms:W3CDTF">2026-04-30T23:43:26Z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date">
    <vt:lpwstr>2026-04-22</vt:lpwstr>
  </property>
  <property fmtid="{D5CDD505-2E9C-101B-9397-08002B2CF9AE}" pid="4" name="layout">
    <vt:lpwstr>bundle</vt:lpwstr>
  </property>
  <property fmtid="{D5CDD505-2E9C-101B-9397-08002B2CF9AE}" pid="5" name="outputs">
    <vt:lpwstr/>
  </property>
</Properties>
</file>